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0" r:id="rId13"/>
    <p:sldId id="271" r:id="rId14"/>
    <p:sldId id="272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6" autoAdjust="0"/>
    <p:restoredTop sz="94159" autoAdjust="0"/>
  </p:normalViewPr>
  <p:slideViewPr>
    <p:cSldViewPr snapToGrid="0" snapToObjects="1">
      <p:cViewPr varScale="1">
        <p:scale>
          <a:sx n="130" d="100"/>
          <a:sy n="130" d="100"/>
        </p:scale>
        <p:origin x="184" y="9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952C3DB-B984-AE77-9E5E-A0B424C2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" y="1545563"/>
            <a:ext cx="7772400" cy="34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753B-D314-C142-AB33-614D4573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Rule-enhanced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7EC3E-93FD-5F48-8FC1-AAB9750F0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“Gold” training paths are generated using the </a:t>
            </a:r>
            <a:r>
              <a:rPr lang="en-US" dirty="0" err="1"/>
              <a:t>AnyBURL</a:t>
            </a:r>
            <a:r>
              <a:rPr lang="en-US" dirty="0"/>
              <a:t> algorithm (</a:t>
            </a:r>
            <a:r>
              <a:rPr lang="en-US" dirty="0" err="1"/>
              <a:t>Meilicke</a:t>
            </a:r>
            <a:r>
              <a:rPr lang="en-US" dirty="0"/>
              <a:t> et al., 2019)</a:t>
            </a:r>
          </a:p>
          <a:p>
            <a:r>
              <a:rPr lang="en-US" dirty="0"/>
              <a:t>Each rule decomposes a single relation into the composition of multiple relations (including inverse relations).</a:t>
            </a:r>
          </a:p>
          <a:p>
            <a:r>
              <a:rPr lang="en-US" dirty="0"/>
              <a:t>A confidence score is given along with each rule, and we choose the rules with confidence scores larger than some threshold and treat them as “golden rules”.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8B371-EB89-0545-9391-ED7B280E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8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7182-4191-7048-98B3-D251F484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Rule-enhanced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FB23-B40E-1B46-B637-F9E016A44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if one rule for relation r is r(X,Y) → r1(X,A1) ∧ r2(A1,A2) ∧ · · · ∧ </a:t>
            </a:r>
            <a:r>
              <a:rPr lang="en-US" dirty="0" err="1"/>
              <a:t>rn</a:t>
            </a:r>
            <a:r>
              <a:rPr lang="en-US" dirty="0"/>
              <a:t>(An−1, Y ), we traverse the path from h to t along the relational edges r1, r2, . . . , </a:t>
            </a:r>
            <a:r>
              <a:rPr lang="en-US" dirty="0" err="1"/>
              <a:t>rn</a:t>
            </a:r>
            <a:r>
              <a:rPr lang="en-US" dirty="0"/>
              <a:t>. </a:t>
            </a:r>
          </a:p>
          <a:p>
            <a:r>
              <a:rPr lang="en-US" dirty="0"/>
              <a:t>If none of the rules lead to a valid path in the graph, we obtain the path by random sampling.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D03FA-2BFA-664B-BE4B-909A70295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D1E60-60C2-CD49-BE25-A298ADD6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AnyBURL</a:t>
            </a:r>
            <a:r>
              <a:rPr lang="en-US" dirty="0"/>
              <a:t> summary (1/3)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ACA3F-7D99-594E-AE4E-5E146D03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1FDA2-5BF8-1145-A641-374B5FD6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33" y="1562349"/>
            <a:ext cx="6062133" cy="37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CC38-9C16-1048-9621-5C4423CA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AnyBURL</a:t>
            </a:r>
            <a:r>
              <a:rPr lang="en-US" dirty="0"/>
              <a:t> summary (2/3)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3C941-7FB4-7A46-8493-44E5A2A0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7D46A-5DBD-CC48-BA26-CC8B4CB1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6" y="1906080"/>
            <a:ext cx="7461956" cy="1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332F-0F00-A74D-93C4-A4B07E11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AnyBURL</a:t>
            </a:r>
            <a:r>
              <a:rPr lang="en-US" dirty="0"/>
              <a:t> summary (3/3)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8F180-0F55-4347-94C2-4059AACE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3855E-3C93-9849-B392-B13EE00F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44" y="1762911"/>
            <a:ext cx="7202311" cy="212666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27311A0-1D5E-3945-B3A9-C9974A6881F5}"/>
              </a:ext>
            </a:extLst>
          </p:cNvPr>
          <p:cNvSpPr/>
          <p:nvPr/>
        </p:nvSpPr>
        <p:spPr>
          <a:xfrm>
            <a:off x="1492124" y="4865512"/>
            <a:ext cx="6681031" cy="1027994"/>
          </a:xfrm>
          <a:prstGeom prst="wedgeRoundRectCallout">
            <a:avLst>
              <a:gd name="adj1" fmla="val -22453"/>
              <a:gd name="adj2" fmla="val -1016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From these, they keep the rules with correctness &gt; threshold</a:t>
            </a:r>
          </a:p>
        </p:txBody>
      </p:sp>
    </p:spTree>
    <p:extLst>
      <p:ext uri="{BB962C8B-B14F-4D97-AF65-F5344CB8AC3E}">
        <p14:creationId xmlns:p14="http://schemas.microsoft.com/office/powerpoint/2010/main" val="310859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A233-3D2B-F041-9746-1D075652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02F3-6C11-0548-8C16-E8C3E3EBC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 a novel training strategy that </a:t>
            </a:r>
            <a:r>
              <a:rPr lang="en-US" i="1" dirty="0"/>
              <a:t>iteratively aggregates new training data based on the model’s prediction</a:t>
            </a:r>
            <a:r>
              <a:rPr lang="en-US" dirty="0"/>
              <a:t> to help the model adapt to its induced distribution of history tokens.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EA523-4A34-8D44-8114-CEC253033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8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A9F4-6C6B-294F-AFC8-220DA8FF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F26D2-4200-7F40-BE77-4FF5D4AB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09C16-BBB6-054C-B5C6-0536FB9E5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46" y="1551875"/>
            <a:ext cx="5199045" cy="48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995D-D626-024E-9EDE-291BAA63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449AC-AEE5-F445-876E-AE7FDC1C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0876D-7418-AA44-9EDE-95EC1F60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15" y="1673378"/>
            <a:ext cx="7302721" cy="37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4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82D-EC2B-E743-82A0-B0F383A9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32609-EE84-2D43-9CD4-704AA993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During evaluation, we perform beam search to obtain a list of multi-hop paths, along with log-likelihood as their scores. </a:t>
            </a:r>
          </a:p>
          <a:p>
            <a:pPr lvl="1"/>
            <a:r>
              <a:rPr lang="en-US" dirty="0"/>
              <a:t>To prevent the model from giving higher scores to shorter paths, we further divide the log-likelihood score by the length of the path.</a:t>
            </a:r>
          </a:p>
          <a:p>
            <a:r>
              <a:rPr lang="en-US" dirty="0"/>
              <a:t>We sort the target entities according to the maximum score among all paths that lead to them. </a:t>
            </a:r>
          </a:p>
          <a:p>
            <a:pPr lvl="1"/>
            <a:r>
              <a:rPr lang="en-US" dirty="0"/>
              <a:t>The score for each entity is the summation of the probability of all generated paths that lead to it, and we sort the target entities according to their total probability. </a:t>
            </a:r>
          </a:p>
          <a:p>
            <a:r>
              <a:rPr lang="en-US" dirty="0"/>
              <a:t>In addition, we consider adding </a:t>
            </a:r>
            <a:r>
              <a:rPr lang="en-US" i="1" dirty="0"/>
              <a:t>self-consistency </a:t>
            </a:r>
            <a:r>
              <a:rPr lang="en-US" dirty="0"/>
              <a:t>(Wang et al., 2022) into decoding the target entity.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59AB2-5F59-514D-A40C-3A4077E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91A8-D334-B34A-83CE-2A795698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Self-consistency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EB50-1D8A-8144-A827-AB87B4D0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3DD16-B128-4E48-8DDF-F67A29C3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1432542"/>
            <a:ext cx="7970799" cy="46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7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128B13-35E2-5C4A-960B-6AFC79C7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9F1A6-BAF6-A944-BB32-7D96B5385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Multi-hop reasoning over knowledge graphs (KG) not free text</a:t>
            </a:r>
          </a:p>
          <a:p>
            <a:r>
              <a:rPr lang="en-US" dirty="0"/>
              <a:t>Replaces RL with sequence-to-sequence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CF974-90A2-F043-8BD4-07D7F090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0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095-8A7C-E447-8747-2EF34078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0FDAB-0920-E74B-8C05-E68AB6E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52271-C55E-DC46-8D8D-011E2E80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857"/>
            <a:ext cx="9144000" cy="413825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0AEF8C2-0A47-B44A-927A-31E99C372215}"/>
              </a:ext>
            </a:extLst>
          </p:cNvPr>
          <p:cNvSpPr/>
          <p:nvPr/>
        </p:nvSpPr>
        <p:spPr>
          <a:xfrm>
            <a:off x="1231484" y="5765369"/>
            <a:ext cx="6681031" cy="956106"/>
          </a:xfrm>
          <a:prstGeom prst="wedgeRoundRectCallout">
            <a:avLst>
              <a:gd name="adj1" fmla="val -22569"/>
              <a:gd name="adj2" fmla="val -628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1. Sacrifice some performance for interpretability </a:t>
            </a:r>
          </a:p>
          <a:p>
            <a:r>
              <a:rPr lang="en-US" sz="2000" dirty="0"/>
              <a:t>2. Better than other RL-based approaches</a:t>
            </a:r>
          </a:p>
          <a:p>
            <a:r>
              <a:rPr lang="en-US" sz="2000" dirty="0"/>
              <a:t>3. Rules are comparable with RL…</a:t>
            </a:r>
          </a:p>
        </p:txBody>
      </p:sp>
    </p:spTree>
    <p:extLst>
      <p:ext uri="{BB962C8B-B14F-4D97-AF65-F5344CB8AC3E}">
        <p14:creationId xmlns:p14="http://schemas.microsoft.com/office/powerpoint/2010/main" val="3097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ABD3-5997-5B49-8A99-73F83D3F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FF638-316F-E54F-8D73-A0BD9147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94C69-C50B-8D4C-B0A2-F50D306F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93" y="1473936"/>
            <a:ext cx="6888997" cy="345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D639-07B0-B243-B94F-3B0C1CF2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time of RL vs. seq2seq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04AB0-AD07-2943-BDE0-D683BB66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64022-2F26-CA44-B084-B8272C28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54" y="1485471"/>
            <a:ext cx="6478292" cy="32005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317ADA0-F7CF-AF48-BDF1-2EB8C78B702D}"/>
              </a:ext>
            </a:extLst>
          </p:cNvPr>
          <p:cNvSpPr/>
          <p:nvPr/>
        </p:nvSpPr>
        <p:spPr>
          <a:xfrm>
            <a:off x="2497977" y="4965026"/>
            <a:ext cx="4055223" cy="566482"/>
          </a:xfrm>
          <a:prstGeom prst="wedgeRoundRectCallout">
            <a:avLst>
              <a:gd name="adj1" fmla="val -22569"/>
              <a:gd name="adj2" fmla="val -628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SQUIRE wo/ iterative training here…</a:t>
            </a:r>
          </a:p>
        </p:txBody>
      </p:sp>
    </p:spTree>
    <p:extLst>
      <p:ext uri="{BB962C8B-B14F-4D97-AF65-F5344CB8AC3E}">
        <p14:creationId xmlns:p14="http://schemas.microsoft.com/office/powerpoint/2010/main" val="209153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75B-D00C-D24C-910A-1AB35319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Performance is decent wo/ iterative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3FC01-32AF-DF41-892E-C4C72E18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39A6B-CF93-D74E-970B-E7C86EF7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19" y="1678082"/>
            <a:ext cx="6823587" cy="23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4530-E9F6-AE40-814C-E893EAFE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1080E-4D8C-5B45-A8E4-022701BF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9CCBD-151A-D84D-867E-AC72C018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37"/>
            <a:ext cx="9144000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B830-CCBB-8D40-A2FA-E59FDEA4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34E46-9D4F-C541-BC68-18912F02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1E1C9-4DCC-9E4F-81F2-DD99D805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77" y="1535039"/>
            <a:ext cx="7207045" cy="366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18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112E-1D7E-4E45-BF6A-9CE9E7FA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No-constraint inference in sparse setting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0949E-071C-5047-9217-46506CF4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89F10-6E24-694D-8D47-21FECBD8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69" y="1474838"/>
            <a:ext cx="5702662" cy="51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0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FA3F7-446C-29D5-4CCB-371D1787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651ADD-867B-4770-4167-04D6432C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40" y="136525"/>
            <a:ext cx="3936720" cy="62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108911-ACD6-0646-9252-9B35716A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Multi-hop reasoning over KG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B8260B-7021-B34D-676B-2AA5FEDB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85D2B17D-F458-E16A-796D-D9E5936D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46" y="1755867"/>
            <a:ext cx="4975054" cy="405111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7402EA5-DD75-F542-9A2E-8DE76525BA32}"/>
              </a:ext>
            </a:extLst>
          </p:cNvPr>
          <p:cNvSpPr/>
          <p:nvPr/>
        </p:nvSpPr>
        <p:spPr>
          <a:xfrm>
            <a:off x="7126941" y="2034989"/>
            <a:ext cx="1317811" cy="1810870"/>
          </a:xfrm>
          <a:prstGeom prst="wedgeRoundRectCallout">
            <a:avLst>
              <a:gd name="adj1" fmla="val -60289"/>
              <a:gd name="adj2" fmla="val -198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Blue edges are inferred</a:t>
            </a:r>
          </a:p>
        </p:txBody>
      </p:sp>
    </p:spTree>
    <p:extLst>
      <p:ext uri="{BB962C8B-B14F-4D97-AF65-F5344CB8AC3E}">
        <p14:creationId xmlns:p14="http://schemas.microsoft.com/office/powerpoint/2010/main" val="389544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BDC4-2EE8-CA4F-84B7-6DEC2EE36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Three strategies for multi-hop reasoning over KGs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EDCECC-F81C-4D40-BE8A-9ADBD564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F881F-FBC8-5444-A9DC-E31AA09F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19" y="1424923"/>
            <a:ext cx="5713710" cy="511398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5C6EC62-8B33-FC48-B573-DD3AF74EEEED}"/>
              </a:ext>
            </a:extLst>
          </p:cNvPr>
          <p:cNvSpPr/>
          <p:nvPr/>
        </p:nvSpPr>
        <p:spPr>
          <a:xfrm>
            <a:off x="6741459" y="1391117"/>
            <a:ext cx="1775011" cy="2590800"/>
          </a:xfrm>
          <a:prstGeom prst="wedgeRoundRectCallout">
            <a:avLst>
              <a:gd name="adj1" fmla="val -60289"/>
              <a:gd name="adj2" fmla="val -1982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RL:</a:t>
            </a:r>
          </a:p>
          <a:p>
            <a:pPr marL="457200" indent="-457200">
              <a:buAutoNum type="alphaLcParenR"/>
            </a:pPr>
            <a:r>
              <a:rPr lang="en-US" sz="2000" dirty="0"/>
              <a:t>Learns slowly</a:t>
            </a:r>
          </a:p>
          <a:p>
            <a:pPr marL="457200" indent="-457200">
              <a:buAutoNum type="alphaLcParenR"/>
            </a:pPr>
            <a:r>
              <a:rPr lang="en-US" sz="2000" dirty="0"/>
              <a:t>Does not handle sparse KGs</a:t>
            </a:r>
          </a:p>
        </p:txBody>
      </p:sp>
    </p:spTree>
    <p:extLst>
      <p:ext uri="{BB962C8B-B14F-4D97-AF65-F5344CB8AC3E}">
        <p14:creationId xmlns:p14="http://schemas.microsoft.com/office/powerpoint/2010/main" val="45811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F383-94FC-974B-BA51-3DC04D09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ADA9F-C205-1942-8E3A-AB0B3BF5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CD265-9374-B040-AB9A-FB2114B7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82" y="1676400"/>
            <a:ext cx="5337899" cy="44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B962-A9A4-0042-94A8-F5488E3D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D39C2-2C31-C040-93CD-4242F800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 supervision for the generation of target paths for training</a:t>
            </a:r>
          </a:p>
          <a:p>
            <a:pPr lvl="1"/>
            <a:r>
              <a:rPr lang="en-US" dirty="0"/>
              <a:t>If all possible paths are used → </a:t>
            </a:r>
            <a:r>
              <a:rPr lang="en-US" dirty="0">
                <a:solidFill>
                  <a:srgbClr val="FF0000"/>
                </a:solidFill>
              </a:rPr>
              <a:t>“noisy sample” problem</a:t>
            </a:r>
          </a:p>
          <a:p>
            <a:pPr lvl="1"/>
            <a:r>
              <a:rPr lang="en-US" dirty="0"/>
              <a:t>They use </a:t>
            </a:r>
            <a:r>
              <a:rPr lang="en-US" i="1" dirty="0"/>
              <a:t>rule-enhanced learning </a:t>
            </a:r>
            <a:r>
              <a:rPr lang="en-US" dirty="0"/>
              <a:t>to mitigate this problem</a:t>
            </a:r>
          </a:p>
          <a:p>
            <a:r>
              <a:rPr lang="en-US" dirty="0"/>
              <a:t>The paths in training may be different from the paths generated at inference: </a:t>
            </a:r>
            <a:r>
              <a:rPr lang="en-US" dirty="0">
                <a:solidFill>
                  <a:srgbClr val="FF0000"/>
                </a:solidFill>
              </a:rPr>
              <a:t>“history gap” problem</a:t>
            </a:r>
          </a:p>
          <a:p>
            <a:pPr lvl="1"/>
            <a:r>
              <a:rPr lang="en-US" i="1" dirty="0"/>
              <a:t>Iterative training </a:t>
            </a:r>
            <a:r>
              <a:rPr lang="en-US" dirty="0"/>
              <a:t>that iteratively aggregates new paths to the training set based on the model’s previous predictions, adapting the model to the distribution of history tokens it induces.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194FB-7730-8D4B-A2A2-964D814A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85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E99CA-E79C-354B-9059-7D543509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Preliminaries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C3FA5-B3A1-A04E-8978-60A54366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4F32B-30BA-C744-BCAA-045366B4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35" y="1490004"/>
            <a:ext cx="6875929" cy="48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81F9-6858-754D-83E6-0F53D22E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9011F-4F7A-ED4E-AEF4-216ACB22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D052C-B282-B446-9130-18E573BF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140"/>
            <a:ext cx="9144000" cy="4104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5073E5-744A-4644-B553-1FB835405404}"/>
              </a:ext>
            </a:extLst>
          </p:cNvPr>
          <p:cNvSpPr/>
          <p:nvPr/>
        </p:nvSpPr>
        <p:spPr>
          <a:xfrm>
            <a:off x="1308847" y="1565140"/>
            <a:ext cx="2277035" cy="505707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D56716-8936-3F47-B1F0-003EB50974A5}"/>
              </a:ext>
            </a:extLst>
          </p:cNvPr>
          <p:cNvSpPr/>
          <p:nvPr/>
        </p:nvSpPr>
        <p:spPr>
          <a:xfrm>
            <a:off x="1308848" y="2041961"/>
            <a:ext cx="1039242" cy="505707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093E77-414F-0C40-BBBA-1C0D8F57548E}"/>
              </a:ext>
            </a:extLst>
          </p:cNvPr>
          <p:cNvSpPr/>
          <p:nvPr/>
        </p:nvSpPr>
        <p:spPr>
          <a:xfrm>
            <a:off x="5394262" y="1166404"/>
            <a:ext cx="3292537" cy="515985"/>
          </a:xfrm>
          <a:prstGeom prst="wedgeRoundRectCallout">
            <a:avLst>
              <a:gd name="adj1" fmla="val -85821"/>
              <a:gd name="adj2" fmla="val 1180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Max path length = 3 relations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B3685A9-0D78-A548-B44B-AF8EA99256B4}"/>
              </a:ext>
            </a:extLst>
          </p:cNvPr>
          <p:cNvSpPr/>
          <p:nvPr/>
        </p:nvSpPr>
        <p:spPr>
          <a:xfrm>
            <a:off x="2101725" y="5649796"/>
            <a:ext cx="4050719" cy="706554"/>
          </a:xfrm>
          <a:prstGeom prst="wedgeRoundRectCallout">
            <a:avLst>
              <a:gd name="adj1" fmla="val -9104"/>
              <a:gd name="adj2" fmla="val -1719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Where do “gold” paths come from?</a:t>
            </a:r>
          </a:p>
        </p:txBody>
      </p:sp>
    </p:spTree>
    <p:extLst>
      <p:ext uri="{BB962C8B-B14F-4D97-AF65-F5344CB8AC3E}">
        <p14:creationId xmlns:p14="http://schemas.microsoft.com/office/powerpoint/2010/main" val="42053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24914</TotalTime>
  <Words>564</Words>
  <Application>Microsoft Macintosh PowerPoint</Application>
  <PresentationFormat>On-screen Show (4:3)</PresentationFormat>
  <Paragraphs>80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Key points</vt:lpstr>
      <vt:lpstr>PowerPoint Presentation</vt:lpstr>
      <vt:lpstr>Multi-hop reasoning over KG</vt:lpstr>
      <vt:lpstr>Three strategies for multi-hop reasoning over KGs</vt:lpstr>
      <vt:lpstr>Problem setup</vt:lpstr>
      <vt:lpstr>Two problems</vt:lpstr>
      <vt:lpstr>Methodology: Preliminaries</vt:lpstr>
      <vt:lpstr>Framework</vt:lpstr>
      <vt:lpstr>Rule-enhanced learning</vt:lpstr>
      <vt:lpstr>Rule-enhanced learning</vt:lpstr>
      <vt:lpstr>AnyBURL summary (1/3)</vt:lpstr>
      <vt:lpstr>AnyBURL summary (2/3)</vt:lpstr>
      <vt:lpstr>AnyBURL summary (3/3)</vt:lpstr>
      <vt:lpstr>Iterative training</vt:lpstr>
      <vt:lpstr>Iterative training</vt:lpstr>
      <vt:lpstr>Datasets</vt:lpstr>
      <vt:lpstr>Implementation details</vt:lpstr>
      <vt:lpstr>Self-consistency summary</vt:lpstr>
      <vt:lpstr>Main results</vt:lpstr>
      <vt:lpstr>Ablation study</vt:lpstr>
      <vt:lpstr>Training time of RL vs. seq2seq</vt:lpstr>
      <vt:lpstr>Performance is decent wo/ iterative training</vt:lpstr>
      <vt:lpstr>Interpretability evaluation</vt:lpstr>
      <vt:lpstr>Interpretability evaluation</vt:lpstr>
      <vt:lpstr>No-constraint inference in sparse setting </vt:lpstr>
    </vt:vector>
  </TitlesOfParts>
  <Company>UA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Mihai Surdeanu</cp:lastModifiedBy>
  <cp:revision>1913</cp:revision>
  <dcterms:created xsi:type="dcterms:W3CDTF">2013-07-26T18:41:15Z</dcterms:created>
  <dcterms:modified xsi:type="dcterms:W3CDTF">2023-02-16T00:07:57Z</dcterms:modified>
</cp:coreProperties>
</file>